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4"/>
  </p:notesMasterIdLst>
  <p:sldIdLst>
    <p:sldId id="256" r:id="rId2"/>
    <p:sldId id="259" r:id="rId3"/>
    <p:sldId id="263" r:id="rId4"/>
    <p:sldId id="269" r:id="rId5"/>
    <p:sldId id="270" r:id="rId6"/>
    <p:sldId id="272" r:id="rId7"/>
    <p:sldId id="273" r:id="rId8"/>
    <p:sldId id="264" r:id="rId9"/>
    <p:sldId id="274" r:id="rId10"/>
    <p:sldId id="275" r:id="rId11"/>
    <p:sldId id="265" r:id="rId12"/>
    <p:sldId id="257" r:id="rId13"/>
    <p:sldId id="279" r:id="rId14"/>
    <p:sldId id="276" r:id="rId15"/>
    <p:sldId id="266" r:id="rId16"/>
    <p:sldId id="280" r:id="rId17"/>
    <p:sldId id="285" r:id="rId18"/>
    <p:sldId id="260" r:id="rId19"/>
    <p:sldId id="283" r:id="rId20"/>
    <p:sldId id="277" r:id="rId21"/>
    <p:sldId id="278" r:id="rId22"/>
    <p:sldId id="28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  <a:srgbClr val="08AD10"/>
    <a:srgbClr val="1015EC"/>
    <a:srgbClr val="03C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92"/>
    <p:restoredTop sz="85264"/>
  </p:normalViewPr>
  <p:slideViewPr>
    <p:cSldViewPr snapToGrid="0" snapToObjects="1">
      <p:cViewPr varScale="1">
        <p:scale>
          <a:sx n="66" d="100"/>
          <a:sy n="66" d="100"/>
        </p:scale>
        <p:origin x="-102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Focus on Feelings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Anger/Hurt in Rejection Essays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Focus on Room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Anger/Hurt in Rejection Essays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63904"/>
        <c:axId val="5565440"/>
      </c:barChart>
      <c:catAx>
        <c:axId val="5563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565440"/>
        <c:crosses val="autoZero"/>
        <c:auto val="1"/>
        <c:lblAlgn val="ctr"/>
        <c:lblOffset val="100"/>
        <c:noMultiLvlLbl val="0"/>
      </c:catAx>
      <c:valAx>
        <c:axId val="5565440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63904"/>
        <c:crosses val="autoZero"/>
        <c:crossBetween val="between"/>
        <c:majorUnit val="1"/>
        <c:minorUnit val="0.1"/>
      </c:valAx>
    </c:plotArea>
    <c:legend>
      <c:legendPos val="r"/>
      <c:layout>
        <c:manualLayout>
          <c:xMode val="edge"/>
          <c:yMode val="edge"/>
          <c:x val="0.64716284134695901"/>
          <c:y val="0.108856791338583"/>
          <c:w val="0.34666264931169299"/>
          <c:h val="0.61419598561740496"/>
        </c:manualLayout>
      </c:layout>
      <c:overlay val="0"/>
      <c:txPr>
        <a:bodyPr/>
        <a:lstStyle/>
        <a:p>
          <a:pPr algn="l">
            <a:defRPr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Feelings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Angry Feelings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0.81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Room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Angry Feelings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774464"/>
        <c:axId val="105817216"/>
      </c:barChart>
      <c:catAx>
        <c:axId val="105774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5817216"/>
        <c:crosses val="autoZero"/>
        <c:auto val="1"/>
        <c:lblAlgn val="ctr"/>
        <c:lblOffset val="100"/>
        <c:noMultiLvlLbl val="0"/>
      </c:catAx>
      <c:valAx>
        <c:axId val="105817216"/>
        <c:scaling>
          <c:orientation val="minMax"/>
          <c:max val="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5774464"/>
        <c:crosses val="autoZero"/>
        <c:crossBetween val="between"/>
        <c:majorUnit val="1"/>
        <c:minorUnit val="0.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Feelings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Time to Recognize Hostile Words (ms)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600.81999999999971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Room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Time to Recognize Hostile Words (ms)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624.75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826688"/>
        <c:axId val="117828224"/>
      </c:barChart>
      <c:catAx>
        <c:axId val="117826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7828224"/>
        <c:crosses val="autoZero"/>
        <c:auto val="1"/>
        <c:lblAlgn val="ctr"/>
        <c:lblOffset val="100"/>
        <c:noMultiLvlLbl val="0"/>
      </c:catAx>
      <c:valAx>
        <c:axId val="117828224"/>
        <c:scaling>
          <c:orientation val="minMax"/>
          <c:max val="700"/>
          <c:min val="4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826688"/>
        <c:crosses val="autoZero"/>
        <c:crossBetween val="between"/>
        <c:majorUnit val="100"/>
        <c:minorUnit val="0.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4ECC1-882A-8A46-9CD1-227C7443078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4525E-891A-504E-8811-B2E0D6E57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3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File:Marine_da_nang.jpg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71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File:Alcohol_desgracia.jpg</a:t>
            </a:r>
            <a:endParaRPr lang="en-US" dirty="0" smtClean="0"/>
          </a:p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File:Two_Friends_In_The_Woods.jpg</a:t>
            </a:r>
            <a:endParaRPr lang="en-US" dirty="0" smtClean="0"/>
          </a:p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File:Fentons_sundae.jpg</a:t>
            </a:r>
            <a:endParaRPr lang="en-US" dirty="0" smtClean="0"/>
          </a:p>
          <a:p>
            <a:r>
              <a:rPr lang="en-US" dirty="0" smtClean="0"/>
              <a:t>Figure 15.7, 15.8, 15.9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28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is from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Gross, J. J. (1998). Antecedent-and response-focused emotion regulation: divergent consequences for experience, expression, and physiology.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Journal of personality and social psychology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74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(1), 22—237.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85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File:Sigmund_Freud_LIFE.jpg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File:Interview</a:t>
            </a:r>
            <a:r>
              <a:rPr lang="en-US" dirty="0" smtClean="0"/>
              <a:t>_-_</a:t>
            </a:r>
            <a:r>
              <a:rPr lang="en-US" dirty="0" err="1" smtClean="0"/>
              <a:t>HSG_TALENTS_Conference.jpg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31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File:Changing_a_wheel.jpg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383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15.3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599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80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15.5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17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15.6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92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File:Romaine_from_Wikimedia_Belgium_helpi</a:t>
            </a:r>
            <a:endParaRPr lang="en-US" dirty="0" smtClean="0"/>
          </a:p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/wiki/File:US_Navy_090627-N-9988F-010_Sailors_assigned_to_Carrier_Air_Wing_(CVW)_7_share_a_supportive_embrace_after_a_memorial_service_honoring_the_life_of_their_fallen_Command_Master_Chief_Jeffrey_J._Garber_aboard_the_Nimitz-class_aircra.jpgng_out_(9915425875).jpg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10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15: Emotion Regulation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Perceived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6779" y="1825625"/>
            <a:ext cx="4531035" cy="479976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Participants who believe they can control unexpected, painful stimuli report less pain, show less activity in pain-sensitive brain regions </a:t>
            </a:r>
            <a:r>
              <a:rPr lang="en-US" sz="2000" dirty="0" smtClean="0"/>
              <a:t>(</a:t>
            </a:r>
            <a:r>
              <a:rPr lang="en-US" sz="2000" dirty="0" err="1"/>
              <a:t>Salomons</a:t>
            </a:r>
            <a:r>
              <a:rPr lang="en-US" sz="2000" dirty="0"/>
              <a:t>, Johnstone, </a:t>
            </a:r>
            <a:r>
              <a:rPr lang="en-US" sz="2000" dirty="0" err="1"/>
              <a:t>Backonja</a:t>
            </a:r>
            <a:r>
              <a:rPr lang="en-US" sz="2000" dirty="0"/>
              <a:t>, &amp; Davidson, 2004 </a:t>
            </a:r>
            <a:r>
              <a:rPr lang="en-US" sz="2000" dirty="0" smtClean="0"/>
              <a:t>).</a:t>
            </a:r>
          </a:p>
          <a:p>
            <a:r>
              <a:rPr lang="en-US" sz="2400" dirty="0" smtClean="0"/>
              <a:t>Patients who control the timing of pain medication report higher satisfaction, without using more drugs </a:t>
            </a:r>
            <a:r>
              <a:rPr lang="en-US" sz="2000" dirty="0" smtClean="0"/>
              <a:t>(Lehmann, 1995).</a:t>
            </a:r>
          </a:p>
          <a:p>
            <a:r>
              <a:rPr lang="en-US" sz="2400" b="1" dirty="0" smtClean="0"/>
              <a:t>Psychological inoculation</a:t>
            </a:r>
            <a:r>
              <a:rPr lang="en-US" sz="2400" dirty="0" smtClean="0"/>
              <a:t>: Exposure to mild “practice” versions of stressors to build skills, confidence 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90" y="1854533"/>
            <a:ext cx="2983832" cy="19793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243" y="4038990"/>
            <a:ext cx="30907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singkam</a:t>
            </a:r>
            <a:r>
              <a:rPr lang="en-US" sz="1300" dirty="0"/>
              <a:t> / 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407492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Attentional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8050129" cy="448627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Directing attention preferentially toward aspects of a situation that elicit the desired emotions</a:t>
            </a:r>
          </a:p>
          <a:p>
            <a:r>
              <a:rPr lang="en-US" sz="2400" b="1" dirty="0" smtClean="0"/>
              <a:t>Distraction</a:t>
            </a:r>
            <a:r>
              <a:rPr lang="en-US" sz="2400" dirty="0" smtClean="0"/>
              <a:t>: Trying to replace unpleasant thoughts with an alternative thought or activity</a:t>
            </a:r>
          </a:p>
          <a:p>
            <a:pPr lvl="1"/>
            <a:r>
              <a:rPr lang="en-US" sz="2200" dirty="0" smtClean="0"/>
              <a:t>Effective at reducing distress (Webb</a:t>
            </a:r>
            <a:r>
              <a:rPr lang="en-US" sz="2200" dirty="0"/>
              <a:t>, Miles, &amp; Sheeran, 2012</a:t>
            </a:r>
            <a:r>
              <a:rPr lang="en-US" sz="2200" dirty="0" smtClean="0"/>
              <a:t>)</a:t>
            </a:r>
          </a:p>
          <a:p>
            <a:pPr lvl="1"/>
            <a:r>
              <a:rPr lang="en-US" sz="2200" dirty="0" smtClean="0"/>
              <a:t>However, high dispositional reliance on distraction often predicts lower well-being, likely because distraction is used </a:t>
            </a:r>
            <a:r>
              <a:rPr lang="en-US" sz="2200" i="1" dirty="0" smtClean="0"/>
              <a:t>instead</a:t>
            </a:r>
            <a:r>
              <a:rPr lang="en-US" sz="2200" dirty="0" smtClean="0"/>
              <a:t> of trying to address the underlying problem (</a:t>
            </a:r>
            <a:r>
              <a:rPr lang="en-US" sz="2200" dirty="0" err="1"/>
              <a:t>Schroevers</a:t>
            </a:r>
            <a:r>
              <a:rPr lang="en-US" sz="2200" dirty="0"/>
              <a:t>, </a:t>
            </a:r>
            <a:r>
              <a:rPr lang="en-US" sz="2200" dirty="0" err="1"/>
              <a:t>Kraaij</a:t>
            </a:r>
            <a:r>
              <a:rPr lang="en-US" sz="2200" dirty="0"/>
              <a:t>, &amp; </a:t>
            </a:r>
            <a:r>
              <a:rPr lang="en-US" sz="2200" dirty="0" err="1"/>
              <a:t>Garnefski</a:t>
            </a:r>
            <a:r>
              <a:rPr lang="en-US" sz="2200" dirty="0"/>
              <a:t>, </a:t>
            </a:r>
            <a:r>
              <a:rPr lang="en-US" sz="2200" dirty="0" smtClean="0"/>
              <a:t>2011).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1191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Attentional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0022" y="1825625"/>
            <a:ext cx="7972926" cy="4799764"/>
          </a:xfrm>
        </p:spPr>
        <p:txBody>
          <a:bodyPr>
            <a:normAutofit lnSpcReduction="10000"/>
          </a:bodyPr>
          <a:lstStyle/>
          <a:p>
            <a:r>
              <a:rPr lang="en-US" sz="2400" dirty="0" err="1"/>
              <a:t>Ayduk</a:t>
            </a:r>
            <a:r>
              <a:rPr lang="en-US" sz="2400" dirty="0"/>
              <a:t>, </a:t>
            </a:r>
            <a:r>
              <a:rPr lang="en-US" sz="2400" dirty="0" err="1"/>
              <a:t>Mischel</a:t>
            </a:r>
            <a:r>
              <a:rPr lang="en-US" sz="2400" dirty="0"/>
              <a:t>, &amp; Downey </a:t>
            </a:r>
            <a:r>
              <a:rPr lang="en-US" sz="2400" dirty="0" smtClean="0"/>
              <a:t>(2002)</a:t>
            </a:r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Does attentional control reduce hostility after remembering an experience of rejection? </a:t>
            </a:r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Undergraduate students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Vividly remember a personal experience of rejection, focusing attention on </a:t>
            </a:r>
          </a:p>
          <a:p>
            <a:pPr marL="920750" lvl="1" indent="0">
              <a:buNone/>
            </a:pPr>
            <a:r>
              <a:rPr lang="en-US" sz="2200" dirty="0" smtClean="0"/>
              <a:t>(a) own emotions and sensations, or</a:t>
            </a:r>
          </a:p>
          <a:p>
            <a:pPr marL="920750" lvl="1" indent="0">
              <a:buNone/>
            </a:pPr>
            <a:r>
              <a:rPr lang="en-US" sz="2200" dirty="0" smtClean="0"/>
              <a:t>(b) features of the room where the rejection occurred</a:t>
            </a:r>
          </a:p>
          <a:p>
            <a:r>
              <a:rPr lang="en-US" sz="2400" b="1" dirty="0" smtClean="0"/>
              <a:t>Measures</a:t>
            </a:r>
            <a:r>
              <a:rPr lang="en-US" sz="2400" dirty="0" smtClean="0"/>
              <a:t>:</a:t>
            </a:r>
          </a:p>
          <a:p>
            <a:pPr lvl="1"/>
            <a:r>
              <a:rPr lang="en-US" dirty="0" smtClean="0"/>
              <a:t>Reaction time to identify hostility-related words</a:t>
            </a:r>
          </a:p>
          <a:p>
            <a:pPr lvl="1"/>
            <a:r>
              <a:rPr lang="en-US" dirty="0" smtClean="0"/>
              <a:t>Self-reported feeling of anger</a:t>
            </a:r>
          </a:p>
          <a:p>
            <a:pPr lvl="1"/>
            <a:r>
              <a:rPr lang="en-US" dirty="0" smtClean="0"/>
              <a:t>Words expressing anger, hurt in essay about experience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073644879"/>
              </p:ext>
            </p:extLst>
          </p:nvPr>
        </p:nvGraphicFramePr>
        <p:xfrm>
          <a:off x="5410200" y="1397000"/>
          <a:ext cx="35814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13074861"/>
              </p:ext>
            </p:extLst>
          </p:nvPr>
        </p:nvGraphicFramePr>
        <p:xfrm>
          <a:off x="2971800" y="1397000"/>
          <a:ext cx="2286000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622853744"/>
              </p:ext>
            </p:extLst>
          </p:nvPr>
        </p:nvGraphicFramePr>
        <p:xfrm>
          <a:off x="342900" y="1397000"/>
          <a:ext cx="26289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628650" y="365127"/>
            <a:ext cx="7886700" cy="1031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Results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8650" y="5775157"/>
            <a:ext cx="7886700" cy="70585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Implications</a:t>
            </a:r>
            <a:r>
              <a:rPr lang="en-US" sz="2400" dirty="0" smtClean="0"/>
              <a:t>: Attending to non-emotional aspects of the situation reduced distress in remembering rejection</a:t>
            </a:r>
          </a:p>
        </p:txBody>
      </p:sp>
    </p:spTree>
    <p:extLst>
      <p:ext uri="{BB962C8B-B14F-4D97-AF65-F5344CB8AC3E}">
        <p14:creationId xmlns:p14="http://schemas.microsoft.com/office/powerpoint/2010/main" val="1312965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Reappraisal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0947" y="1825625"/>
            <a:ext cx="4344403" cy="4351338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Reappraisal</a:t>
            </a:r>
            <a:r>
              <a:rPr lang="en-US" sz="2400" dirty="0" smtClean="0"/>
              <a:t>: </a:t>
            </a:r>
            <a:r>
              <a:rPr lang="en-US" sz="2400" dirty="0"/>
              <a:t>T</a:t>
            </a:r>
            <a:r>
              <a:rPr lang="en-US" sz="2400" dirty="0" smtClean="0"/>
              <a:t>hinking </a:t>
            </a:r>
            <a:r>
              <a:rPr lang="en-US" sz="2400" dirty="0"/>
              <a:t>about an event or stimulus in a way that changes your emotional response to it </a:t>
            </a:r>
            <a:endParaRPr lang="en-US" sz="2400" dirty="0" smtClean="0"/>
          </a:p>
          <a:p>
            <a:r>
              <a:rPr lang="en-US" sz="2400" dirty="0" smtClean="0"/>
              <a:t>Predicated on theory that emotions are responses to the way we appraise, or interpret a a situation</a:t>
            </a:r>
          </a:p>
          <a:p>
            <a:r>
              <a:rPr lang="en-US" sz="2400" dirty="0" smtClean="0"/>
              <a:t>Frequent use consistently linked to higher psychological well-being, stronger relationships </a:t>
            </a:r>
            <a:r>
              <a:rPr lang="en-US" sz="2000" dirty="0" smtClean="0"/>
              <a:t>(</a:t>
            </a:r>
            <a:r>
              <a:rPr lang="en-US" sz="2000" dirty="0"/>
              <a:t>Gross &amp; John, </a:t>
            </a:r>
            <a:r>
              <a:rPr lang="en-US" sz="2000" dirty="0" smtClean="0"/>
              <a:t>2003)</a:t>
            </a: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3293364" cy="39700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1486" y="5921829"/>
            <a:ext cx="316946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W.B </a:t>
            </a:r>
            <a:r>
              <a:rPr lang="en-US" sz="1300" dirty="0"/>
              <a:t>Park/www.CartoonStock.com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1605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2980824" cy="1325563"/>
          </a:xfrm>
        </p:spPr>
        <p:txBody>
          <a:bodyPr/>
          <a:lstStyle/>
          <a:p>
            <a:r>
              <a:rPr lang="en-US" dirty="0" smtClean="0"/>
              <a:t>Varieties </a:t>
            </a:r>
            <a:r>
              <a:rPr lang="en-US" smtClean="0"/>
              <a:t>of </a:t>
            </a:r>
            <a:br>
              <a:rPr lang="en-US" smtClean="0"/>
            </a:br>
            <a:r>
              <a:rPr lang="en-US" smtClean="0"/>
              <a:t>Reappraisal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096125"/>
            <a:ext cx="7921791" cy="3352801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Detached reappraisal</a:t>
            </a:r>
            <a:r>
              <a:rPr lang="en-US" sz="2400" dirty="0" smtClean="0"/>
              <a:t>: Thinking about the situation in a detached, unemotional way</a:t>
            </a:r>
          </a:p>
          <a:p>
            <a:r>
              <a:rPr lang="en-US" sz="2400" b="1" dirty="0" smtClean="0"/>
              <a:t>Positive reappraisal</a:t>
            </a:r>
            <a:r>
              <a:rPr lang="en-US" sz="2400" dirty="0" smtClean="0"/>
              <a:t>: Thinking about positive aspects, consequences </a:t>
            </a:r>
            <a:r>
              <a:rPr lang="en-US" sz="2400" dirty="0"/>
              <a:t>of negative </a:t>
            </a:r>
            <a:r>
              <a:rPr lang="en-US" sz="2400" dirty="0" smtClean="0"/>
              <a:t>situations </a:t>
            </a:r>
          </a:p>
          <a:p>
            <a:r>
              <a:rPr lang="en-US" sz="2400" b="1" dirty="0" smtClean="0"/>
              <a:t>Humor</a:t>
            </a:r>
            <a:r>
              <a:rPr lang="en-US" sz="2400" dirty="0" smtClean="0"/>
              <a:t>: Making a joke about the situation</a:t>
            </a:r>
          </a:p>
          <a:p>
            <a:r>
              <a:rPr lang="en-US" sz="2400" b="1" dirty="0" smtClean="0"/>
              <a:t>Perspective-taking</a:t>
            </a:r>
            <a:r>
              <a:rPr lang="en-US" sz="2400" dirty="0" smtClean="0"/>
              <a:t>: Thinking about how another person interprets, understands the current situation</a:t>
            </a:r>
          </a:p>
          <a:p>
            <a:r>
              <a:rPr lang="en-US" sz="2400" b="1" dirty="0" smtClean="0"/>
              <a:t>Forgiveness</a:t>
            </a:r>
            <a:r>
              <a:rPr lang="en-US" sz="2400" dirty="0" smtClean="0"/>
              <a:t>: Can include finding an acceptable explanation for another’s hurtful behavior</a:t>
            </a:r>
            <a:endParaRPr lang="en-US" sz="2400" b="1" dirty="0" smtClean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555" y="365126"/>
            <a:ext cx="2839120" cy="26215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80980" y="6448926"/>
            <a:ext cx="31694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Mark Lynch/www.CartoonStock.com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129390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Positive Reappraisal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Maintains emotional engagement with situation while still alleviating distress </a:t>
            </a:r>
            <a:r>
              <a:rPr lang="en-US" sz="2000" dirty="0" smtClean="0"/>
              <a:t>(</a:t>
            </a:r>
            <a:r>
              <a:rPr lang="en-US" sz="2000" dirty="0" err="1"/>
              <a:t>Shiota</a:t>
            </a:r>
            <a:r>
              <a:rPr lang="en-US" sz="2000" dirty="0"/>
              <a:t> &amp; </a:t>
            </a:r>
            <a:r>
              <a:rPr lang="en-US" sz="2000" dirty="0" err="1"/>
              <a:t>Levenson</a:t>
            </a:r>
            <a:r>
              <a:rPr lang="en-US" sz="2000" dirty="0"/>
              <a:t>, </a:t>
            </a:r>
            <a:r>
              <a:rPr lang="en-US" sz="2000" dirty="0" smtClean="0"/>
              <a:t>2012)</a:t>
            </a:r>
          </a:p>
          <a:p>
            <a:r>
              <a:rPr lang="en-US" b="1" dirty="0" smtClean="0"/>
              <a:t>Resilience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recovering relatively easily from very stressful events </a:t>
            </a:r>
            <a:r>
              <a:rPr lang="mr-IN" dirty="0" smtClean="0"/>
              <a:t>–</a:t>
            </a:r>
            <a:r>
              <a:rPr lang="en-US" dirty="0" smtClean="0"/>
              <a:t> linked to high use of positive reappraisal </a:t>
            </a:r>
            <a:r>
              <a:rPr lang="en-US" sz="2000" dirty="0" smtClean="0"/>
              <a:t>(</a:t>
            </a:r>
            <a:r>
              <a:rPr lang="en-US" sz="2000" dirty="0" err="1"/>
              <a:t>Tugade</a:t>
            </a:r>
            <a:r>
              <a:rPr lang="en-US" sz="2000" dirty="0"/>
              <a:t> &amp; Fredrickson, </a:t>
            </a:r>
            <a:r>
              <a:rPr lang="en-US" sz="2000" dirty="0" smtClean="0"/>
              <a:t>2004)</a:t>
            </a:r>
          </a:p>
          <a:p>
            <a:r>
              <a:rPr lang="en-US" dirty="0" smtClean="0"/>
              <a:t>Several studies link frequent use of positive reappraisal to lower risk for anxiety, depression </a:t>
            </a:r>
            <a:r>
              <a:rPr lang="en-US" sz="2000" dirty="0" smtClean="0"/>
              <a:t>(</a:t>
            </a:r>
            <a:r>
              <a:rPr lang="en-US" sz="2000" dirty="0" err="1"/>
              <a:t>Garnefski</a:t>
            </a:r>
            <a:r>
              <a:rPr lang="en-US" sz="2000" dirty="0"/>
              <a:t> et al., </a:t>
            </a:r>
            <a:r>
              <a:rPr lang="en-US" sz="2000" dirty="0" smtClean="0"/>
              <a:t>2002).</a:t>
            </a:r>
          </a:p>
        </p:txBody>
      </p:sp>
    </p:spTree>
    <p:extLst>
      <p:ext uri="{BB962C8B-B14F-4D97-AF65-F5344CB8AC3E}">
        <p14:creationId xmlns:p14="http://schemas.microsoft.com/office/powerpoint/2010/main" val="415918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491" y="4424973"/>
            <a:ext cx="4112289" cy="20254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Instrumental Support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Practical, problem-focused support such as providing assistance, information, material resources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53" y="1968352"/>
            <a:ext cx="3268436" cy="21789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64" y="1968351"/>
            <a:ext cx="3050921" cy="217895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646833" y="4424970"/>
            <a:ext cx="3908182" cy="2025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smtClean="0"/>
              <a:t>Emotional Support</a:t>
            </a:r>
            <a:endParaRPr lang="en-US" sz="2400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/>
              <a:t>Emotion-focused forms of support such as listening, validating, offering comfort and concern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397078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Response-Focused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27" y="5499787"/>
            <a:ext cx="4450205" cy="12186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Good</a:t>
            </a:r>
            <a:r>
              <a:rPr lang="en-US" sz="2400" dirty="0" smtClean="0"/>
              <a:t>: Help alleviate physical, emotional aspects of stress &amp; distress without causing harm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62539" y="5499787"/>
            <a:ext cx="4219276" cy="8657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Bad</a:t>
            </a:r>
            <a:r>
              <a:rPr lang="en-US" sz="2400" dirty="0" smtClean="0"/>
              <a:t>: May not actually relieve distress, and may create more problems later 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966" y="3501119"/>
            <a:ext cx="1731211" cy="17312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9"/>
          <a:stretch/>
        </p:blipFill>
        <p:spPr>
          <a:xfrm>
            <a:off x="738205" y="3501119"/>
            <a:ext cx="1748571" cy="18592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2" r="4771"/>
          <a:stretch/>
        </p:blipFill>
        <p:spPr>
          <a:xfrm>
            <a:off x="2649956" y="3501119"/>
            <a:ext cx="1735962" cy="18592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r="14394"/>
          <a:stretch/>
        </p:blipFill>
        <p:spPr>
          <a:xfrm>
            <a:off x="2639740" y="1830137"/>
            <a:ext cx="1746177" cy="15315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r="9771"/>
          <a:stretch/>
        </p:blipFill>
        <p:spPr>
          <a:xfrm>
            <a:off x="6862650" y="1830137"/>
            <a:ext cx="1763483" cy="15191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8205" y="2059522"/>
            <a:ext cx="17139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Social Support</a:t>
            </a:r>
          </a:p>
          <a:p>
            <a:pPr algn="ctr"/>
            <a:r>
              <a:rPr lang="en-US" sz="2000" b="1" dirty="0" smtClean="0"/>
              <a:t>Exercise</a:t>
            </a:r>
          </a:p>
          <a:p>
            <a:pPr algn="ctr"/>
            <a:r>
              <a:rPr lang="en-US" sz="2000" b="1" dirty="0" smtClean="0"/>
              <a:t>Relaxation</a:t>
            </a:r>
            <a:endParaRPr lang="en-US" sz="2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3" r="4598"/>
          <a:stretch/>
        </p:blipFill>
        <p:spPr>
          <a:xfrm>
            <a:off x="6862650" y="3501119"/>
            <a:ext cx="1762126" cy="17312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05712" y="2059521"/>
            <a:ext cx="13602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Catharsis</a:t>
            </a:r>
          </a:p>
          <a:p>
            <a:pPr algn="ctr"/>
            <a:r>
              <a:rPr lang="en-US" sz="2000" b="1" dirty="0" smtClean="0"/>
              <a:t>Alcohol</a:t>
            </a:r>
          </a:p>
          <a:p>
            <a:pPr algn="ctr"/>
            <a:r>
              <a:rPr lang="en-US" sz="2000" b="1" dirty="0" smtClean="0"/>
              <a:t>Overeating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49956" y="1553138"/>
            <a:ext cx="1745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</a:t>
            </a:r>
            <a:r>
              <a:rPr lang="en-US" sz="1200" dirty="0"/>
              <a:t>. Sharon Pruitt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95886" y="523233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  <a:r>
              <a:rPr lang="en-US" sz="1200" dirty="0" smtClean="0"/>
              <a:t>how and tell via Flickr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815572" y="6365556"/>
            <a:ext cx="43284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Ljupco</a:t>
            </a:r>
            <a:r>
              <a:rPr lang="en-US" sz="1300" dirty="0"/>
              <a:t> </a:t>
            </a:r>
            <a:r>
              <a:rPr lang="en-US" sz="1300" dirty="0" err="1"/>
              <a:t>Smokovski</a:t>
            </a:r>
            <a:r>
              <a:rPr lang="en-US" sz="1300" dirty="0"/>
              <a:t> / </a:t>
            </a:r>
            <a:r>
              <a:rPr lang="en-US" sz="1300" dirty="0" smtClean="0"/>
              <a:t>Shutterstock.com</a:t>
            </a:r>
          </a:p>
          <a:p>
            <a:r>
              <a:rPr lang="en-US" sz="1300" dirty="0" err="1" smtClean="0"/>
              <a:t>Iakov</a:t>
            </a:r>
            <a:r>
              <a:rPr lang="en-US" sz="1300" dirty="0" smtClean="0"/>
              <a:t> </a:t>
            </a:r>
            <a:r>
              <a:rPr lang="en-US" sz="1300" dirty="0" err="1"/>
              <a:t>Filimonov</a:t>
            </a:r>
            <a:r>
              <a:rPr lang="en-US" sz="1300" b="1" dirty="0"/>
              <a:t> </a:t>
            </a:r>
            <a:r>
              <a:rPr lang="en-US" sz="1300" dirty="0"/>
              <a:t>/ </a:t>
            </a:r>
            <a:r>
              <a:rPr lang="en-US" sz="1300" dirty="0" smtClean="0"/>
              <a:t>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762719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Expressing Your Feelings?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23464" cy="4656818"/>
          </a:xfrm>
        </p:spPr>
        <p:txBody>
          <a:bodyPr>
            <a:normAutofit lnSpcReduction="10000"/>
          </a:bodyPr>
          <a:lstStyle/>
          <a:p>
            <a:r>
              <a:rPr lang="en-US" sz="2600" b="1" dirty="0" smtClean="0"/>
              <a:t>Catharsis</a:t>
            </a:r>
            <a:r>
              <a:rPr lang="en-US" sz="2600" dirty="0" smtClean="0"/>
              <a:t>: Theorized process in which emotions are released by expressing them</a:t>
            </a:r>
          </a:p>
          <a:p>
            <a:pPr lvl="1"/>
            <a:r>
              <a:rPr lang="en-US" sz="2200" dirty="0" smtClean="0"/>
              <a:t>Participants encouraged to cry while watching a sad movie felt worse, not better, than those encouraged not to cry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en-US" sz="2000" dirty="0"/>
              <a:t>Kraemer &amp; </a:t>
            </a:r>
            <a:r>
              <a:rPr lang="en-US" sz="2000" dirty="0" err="1"/>
              <a:t>Hastrup</a:t>
            </a:r>
            <a:r>
              <a:rPr lang="en-US" sz="2000" dirty="0"/>
              <a:t>, </a:t>
            </a:r>
            <a:r>
              <a:rPr lang="en-US" sz="2000" dirty="0" smtClean="0"/>
              <a:t>1988).</a:t>
            </a:r>
          </a:p>
          <a:p>
            <a:r>
              <a:rPr lang="en-US" sz="2600" b="1" dirty="0" smtClean="0"/>
              <a:t>Rumination</a:t>
            </a:r>
            <a:r>
              <a:rPr lang="en-US" sz="2600" dirty="0" smtClean="0"/>
              <a:t>: </a:t>
            </a:r>
            <a:r>
              <a:rPr lang="en-US" sz="2600" dirty="0"/>
              <a:t>thinking continuously about a </a:t>
            </a:r>
            <a:r>
              <a:rPr lang="en-US" sz="2600" dirty="0" smtClean="0"/>
              <a:t>problem, </a:t>
            </a:r>
            <a:r>
              <a:rPr lang="en-US" sz="2600" dirty="0"/>
              <a:t>focusing on </a:t>
            </a:r>
            <a:r>
              <a:rPr lang="en-US" sz="2600" dirty="0" smtClean="0"/>
              <a:t>negative </a:t>
            </a:r>
            <a:r>
              <a:rPr lang="en-US" sz="2600" dirty="0"/>
              <a:t>aspects </a:t>
            </a:r>
            <a:r>
              <a:rPr lang="en-US" sz="2600" dirty="0" smtClean="0"/>
              <a:t>instead </a:t>
            </a:r>
            <a:r>
              <a:rPr lang="en-US" sz="2600" dirty="0"/>
              <a:t>of possible solutions </a:t>
            </a:r>
            <a:endParaRPr lang="en-US" sz="2600" dirty="0" smtClean="0"/>
          </a:p>
          <a:p>
            <a:pPr lvl="1"/>
            <a:r>
              <a:rPr lang="en-US" dirty="0" smtClean="0"/>
              <a:t>Excessive </a:t>
            </a:r>
            <a:r>
              <a:rPr lang="en-US" dirty="0"/>
              <a:t>rumination </a:t>
            </a:r>
            <a:r>
              <a:rPr lang="en-US" dirty="0" smtClean="0"/>
              <a:t>is often a precursor to clinical </a:t>
            </a:r>
            <a:r>
              <a:rPr lang="en-US" dirty="0"/>
              <a:t>depression </a:t>
            </a:r>
            <a:r>
              <a:rPr lang="en-US" sz="2000" dirty="0" smtClean="0"/>
              <a:t>(</a:t>
            </a:r>
            <a:r>
              <a:rPr lang="en-US" sz="2000" dirty="0"/>
              <a:t>McLaughlin &amp; Nolen-</a:t>
            </a:r>
            <a:r>
              <a:rPr lang="en-US" sz="2000" dirty="0" err="1"/>
              <a:t>Hoeksema</a:t>
            </a:r>
            <a:r>
              <a:rPr lang="en-US" sz="2000" dirty="0"/>
              <a:t>, </a:t>
            </a:r>
            <a:r>
              <a:rPr lang="en-US" sz="2000" dirty="0" smtClean="0"/>
              <a:t>2011).</a:t>
            </a:r>
          </a:p>
          <a:p>
            <a:r>
              <a:rPr lang="en-US" sz="2600" dirty="0" smtClean="0"/>
              <a:t>However, writing periodically and analytically about painful experiences can facilitate health, well-being </a:t>
            </a:r>
            <a:r>
              <a:rPr lang="en-US" sz="2000" dirty="0" smtClean="0"/>
              <a:t>(</a:t>
            </a:r>
            <a:r>
              <a:rPr lang="en-US" sz="2000" dirty="0" err="1"/>
              <a:t>Pennebaker</a:t>
            </a:r>
            <a:r>
              <a:rPr lang="en-US" sz="2000" dirty="0"/>
              <a:t> &amp; </a:t>
            </a:r>
            <a:r>
              <a:rPr lang="en-US" sz="2000" dirty="0" err="1"/>
              <a:t>Graybeal</a:t>
            </a:r>
            <a:r>
              <a:rPr lang="en-US" sz="2000" dirty="0"/>
              <a:t>, </a:t>
            </a:r>
            <a:r>
              <a:rPr lang="en-US" sz="2000" dirty="0" smtClean="0"/>
              <a:t>2001).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22893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 Regulation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3747" y="1690688"/>
            <a:ext cx="4453158" cy="432355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/>
              <a:t>strategies we use to control which emotions we have, when we have them, and how strongly we experience and express them </a:t>
            </a:r>
            <a:r>
              <a:rPr lang="en-US" sz="2400" dirty="0" smtClean="0"/>
              <a:t>(Gross, 2002).</a:t>
            </a:r>
          </a:p>
          <a:p>
            <a:r>
              <a:rPr lang="en-US" sz="2400" b="1" dirty="0" smtClean="0"/>
              <a:t>Coping</a:t>
            </a:r>
            <a:r>
              <a:rPr lang="en-US" sz="2400" dirty="0" smtClean="0"/>
              <a:t>: Efforts to reduce negative emotion during and after a stressful event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51" y="1690688"/>
            <a:ext cx="2871537" cy="432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12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Suppressing Your Feelings?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Gross (1998)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How does suppressing expression of negative emotions affect feelings, physiology?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University students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Participants randomly assigned to just watch, reappraise, or suppress expression while watching disgusting film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Skin conductance, cardiovascular measures</a:t>
            </a:r>
          </a:p>
          <a:p>
            <a:pPr lvl="2"/>
            <a:r>
              <a:rPr lang="en-US" dirty="0" smtClean="0"/>
              <a:t>Self-reports of emotion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50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49487"/>
            <a:ext cx="7886700" cy="2579914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Suppression </a:t>
            </a:r>
            <a:r>
              <a:rPr lang="en-US" sz="2400" i="1" dirty="0" smtClean="0"/>
              <a:t>increased</a:t>
            </a:r>
            <a:r>
              <a:rPr lang="en-US" sz="2400" dirty="0" smtClean="0"/>
              <a:t> </a:t>
            </a:r>
            <a:r>
              <a:rPr lang="en-US" sz="2400" dirty="0" err="1" smtClean="0"/>
              <a:t>electrodermal</a:t>
            </a:r>
            <a:r>
              <a:rPr lang="en-US" sz="2400" dirty="0" smtClean="0"/>
              <a:t>, cardiovascular responses to the film, and did not alleviate subjective feelings of disgust</a:t>
            </a:r>
          </a:p>
          <a:p>
            <a:r>
              <a:rPr lang="en-US" sz="2400" dirty="0" smtClean="0"/>
              <a:t>Memory for social interaction during suppression reduced, due to effort of suppression </a:t>
            </a:r>
            <a:r>
              <a:rPr lang="en-US" sz="2000" dirty="0" smtClean="0"/>
              <a:t>(</a:t>
            </a:r>
            <a:r>
              <a:rPr lang="en-US" sz="2000" dirty="0"/>
              <a:t>Richards, Butler, &amp; Gross, </a:t>
            </a:r>
            <a:r>
              <a:rPr lang="en-US" sz="2000" dirty="0" smtClean="0"/>
              <a:t>2003)</a:t>
            </a:r>
          </a:p>
          <a:p>
            <a:r>
              <a:rPr lang="en-US" sz="2400" dirty="0" smtClean="0"/>
              <a:t>Those who habitually suppress report worse relationship quality, and more difficulty forming new relationships </a:t>
            </a:r>
            <a:r>
              <a:rPr lang="en-US" sz="2200" dirty="0" smtClean="0"/>
              <a:t>(</a:t>
            </a:r>
            <a:r>
              <a:rPr lang="en-US" sz="2200" dirty="0"/>
              <a:t>Gross &amp; John, </a:t>
            </a:r>
            <a:r>
              <a:rPr lang="en-US" sz="2200" dirty="0" smtClean="0"/>
              <a:t>2003; </a:t>
            </a:r>
            <a:r>
              <a:rPr lang="en-US" sz="2200" dirty="0"/>
              <a:t>Srivastava, </a:t>
            </a:r>
            <a:r>
              <a:rPr lang="en-US" sz="2200" dirty="0" err="1"/>
              <a:t>Tamir</a:t>
            </a:r>
            <a:r>
              <a:rPr lang="en-US" sz="2200" dirty="0"/>
              <a:t>, </a:t>
            </a:r>
            <a:r>
              <a:rPr lang="en-US" sz="2200" dirty="0" err="1"/>
              <a:t>McGonigal</a:t>
            </a:r>
            <a:r>
              <a:rPr lang="en-US" sz="2200" dirty="0"/>
              <a:t>, John, &amp; Gross, </a:t>
            </a:r>
            <a:r>
              <a:rPr lang="en-US" sz="2200" dirty="0" smtClean="0"/>
              <a:t>2009).</a:t>
            </a:r>
          </a:p>
        </p:txBody>
      </p:sp>
      <p:pic>
        <p:nvPicPr>
          <p:cNvPr id="4" name="Picture 4" descr="Gross98sclgra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56" y="729342"/>
            <a:ext cx="5263016" cy="301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446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Best Strategy?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07136" cy="4351338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To be flexible, adapt emotion regulation strategy to each specific situation </a:t>
            </a:r>
            <a:r>
              <a:rPr lang="en-US" sz="2000" dirty="0" smtClean="0"/>
              <a:t>(</a:t>
            </a:r>
            <a:r>
              <a:rPr lang="en-US" sz="2000" dirty="0" err="1"/>
              <a:t>Bonanno</a:t>
            </a:r>
            <a:r>
              <a:rPr lang="en-US" sz="2000" dirty="0"/>
              <a:t> &amp; Burton, </a:t>
            </a:r>
            <a:r>
              <a:rPr lang="en-US" sz="2000" dirty="0" smtClean="0"/>
              <a:t>2013)</a:t>
            </a:r>
          </a:p>
          <a:p>
            <a:r>
              <a:rPr lang="en-US" sz="2600" dirty="0" smtClean="0"/>
              <a:t>Avoiding unnecessary unpleasantness is good; avoiding action needed to address problems is not </a:t>
            </a:r>
            <a:r>
              <a:rPr lang="en-US" sz="2000" dirty="0" smtClean="0"/>
              <a:t>(</a:t>
            </a:r>
            <a:r>
              <a:rPr lang="en-US" sz="2000" dirty="0"/>
              <a:t>Wolf &amp; Mori, </a:t>
            </a:r>
            <a:r>
              <a:rPr lang="en-US" sz="2000" dirty="0" smtClean="0"/>
              <a:t>2009)</a:t>
            </a:r>
          </a:p>
          <a:p>
            <a:r>
              <a:rPr lang="en-US" sz="2600" dirty="0" smtClean="0"/>
              <a:t>High use of reappraisal predicts lower depression when facing uncontrollable stressors, but </a:t>
            </a:r>
            <a:r>
              <a:rPr lang="en-US" sz="2600" i="1" dirty="0" smtClean="0"/>
              <a:t>higher</a:t>
            </a:r>
            <a:r>
              <a:rPr lang="en-US" sz="2600" dirty="0" smtClean="0"/>
              <a:t> depression when facing controllable ones </a:t>
            </a:r>
            <a:r>
              <a:rPr lang="en-US" sz="2000" dirty="0" smtClean="0"/>
              <a:t>(</a:t>
            </a:r>
            <a:r>
              <a:rPr lang="en-US" sz="2000" dirty="0"/>
              <a:t>Troy, </a:t>
            </a:r>
            <a:r>
              <a:rPr lang="en-US" sz="2000" dirty="0" err="1"/>
              <a:t>Shallcross</a:t>
            </a:r>
            <a:r>
              <a:rPr lang="en-US" sz="2000" dirty="0"/>
              <a:t>, &amp; </a:t>
            </a:r>
            <a:r>
              <a:rPr lang="en-US" sz="2000" dirty="0" err="1"/>
              <a:t>Mauss</a:t>
            </a:r>
            <a:r>
              <a:rPr lang="en-US" sz="2000" dirty="0"/>
              <a:t>, </a:t>
            </a:r>
            <a:r>
              <a:rPr lang="en-US" sz="2000" dirty="0" smtClean="0"/>
              <a:t>2013)</a:t>
            </a:r>
          </a:p>
          <a:p>
            <a:r>
              <a:rPr lang="en-US" sz="2600" dirty="0" smtClean="0"/>
              <a:t>Even expression suppression is necessary on </a:t>
            </a:r>
            <a:r>
              <a:rPr lang="en-US" sz="2600" smtClean="0"/>
              <a:t>some occasions.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99456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Freud’s Ego Defense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57" y="1690689"/>
            <a:ext cx="4596493" cy="502735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According to Sigmund Freud, the human psyche includes the:</a:t>
            </a:r>
          </a:p>
          <a:p>
            <a:pPr lvl="1"/>
            <a:r>
              <a:rPr lang="en-US" sz="2000" b="1" dirty="0" smtClean="0"/>
              <a:t>Id</a:t>
            </a:r>
            <a:r>
              <a:rPr lang="en-US" sz="2000" dirty="0" smtClean="0"/>
              <a:t>: Fundamental drives, desires that cannot be expressed in civilized society</a:t>
            </a:r>
          </a:p>
          <a:p>
            <a:pPr lvl="1"/>
            <a:r>
              <a:rPr lang="en-US" sz="2000" b="1" dirty="0" smtClean="0"/>
              <a:t>Superego</a:t>
            </a:r>
            <a:r>
              <a:rPr lang="en-US" sz="2000" dirty="0" smtClean="0"/>
              <a:t>: Learned conscience, internalization of societal rules</a:t>
            </a:r>
          </a:p>
          <a:p>
            <a:pPr lvl="1"/>
            <a:r>
              <a:rPr lang="en-US" sz="2000" b="1" dirty="0" smtClean="0"/>
              <a:t>Ego</a:t>
            </a:r>
            <a:r>
              <a:rPr lang="en-US" sz="2000" dirty="0" smtClean="0"/>
              <a:t>: Conscious self that mediates demands of id and superego.</a:t>
            </a:r>
            <a:endParaRPr lang="en-US" sz="2000" b="1" dirty="0" smtClean="0"/>
          </a:p>
          <a:p>
            <a:r>
              <a:rPr lang="en-US" sz="2400" b="1" dirty="0" smtClean="0"/>
              <a:t>Ego defense mechanisms</a:t>
            </a:r>
            <a:r>
              <a:rPr lang="en-US" sz="2400" dirty="0" smtClean="0"/>
              <a:t>:</a:t>
            </a:r>
            <a:r>
              <a:rPr lang="en-US" sz="2400" b="1" dirty="0" smtClean="0"/>
              <a:t> </a:t>
            </a:r>
            <a:r>
              <a:rPr lang="en-US" sz="2400" dirty="0" smtClean="0"/>
              <a:t>strategies </a:t>
            </a:r>
            <a:r>
              <a:rPr lang="en-US" sz="2400" dirty="0"/>
              <a:t>that serve to resolve the tension between the id and the superego and keep disturbing wishes and desires hidden from </a:t>
            </a:r>
            <a:r>
              <a:rPr lang="en-US" sz="2400" dirty="0" smtClean="0"/>
              <a:t>consciousness.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94" y="1690689"/>
            <a:ext cx="2988120" cy="42030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8248" y="6006812"/>
            <a:ext cx="22828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Max Halberstadt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7798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971" y="365126"/>
            <a:ext cx="8067481" cy="1325563"/>
          </a:xfrm>
        </p:spPr>
        <p:txBody>
          <a:bodyPr/>
          <a:lstStyle/>
          <a:p>
            <a:r>
              <a:rPr lang="en-US" dirty="0" smtClean="0"/>
              <a:t>Example Ego </a:t>
            </a:r>
            <a:r>
              <a:rPr lang="en-US" smtClean="0"/>
              <a:t>Defense Mechanisms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292330"/>
              </p:ext>
            </p:extLst>
          </p:nvPr>
        </p:nvGraphicFramePr>
        <p:xfrm>
          <a:off x="440871" y="1690685"/>
          <a:ext cx="8292581" cy="4873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9644"/>
                <a:gridCol w="1726702"/>
                <a:gridCol w="5186235"/>
              </a:tblGrid>
              <a:tr h="667542"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Psychotic</a:t>
                      </a:r>
                      <a:endParaRPr lang="en-US" sz="20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Denial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Refusing</a:t>
                      </a:r>
                      <a:r>
                        <a:rPr lang="en-US" sz="2000" baseline="0" dirty="0" smtClean="0"/>
                        <a:t> to acknowledge reality of the situation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rowSpan="2">
                  <a:txBody>
                    <a:bodyPr/>
                    <a:lstStyle/>
                    <a:p>
                      <a:r>
                        <a:rPr lang="en-US" sz="2000" i="1" dirty="0" smtClean="0"/>
                        <a:t>Immature</a:t>
                      </a:r>
                      <a:endParaRPr lang="en-US" sz="20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Fantasy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Fantasy,</a:t>
                      </a:r>
                      <a:r>
                        <a:rPr lang="en-US" sz="2000" baseline="0" dirty="0" smtClean="0"/>
                        <a:t> daydreaming to fulfill desires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Projection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Attributing one’s unacceptable feelings, desires to another person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rowSpan="2">
                  <a:txBody>
                    <a:bodyPr/>
                    <a:lstStyle/>
                    <a:p>
                      <a:r>
                        <a:rPr lang="en-US" sz="2000" i="1" dirty="0" smtClean="0"/>
                        <a:t>Neurotic</a:t>
                      </a:r>
                      <a:endParaRPr lang="en-US" sz="20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Displacement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Directing disturbing feelings to an alternative target, rather than the one who elicits them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Repression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Automatically, unconsciously blocking thoughts, memories of unpleasant</a:t>
                      </a:r>
                      <a:r>
                        <a:rPr lang="en-US" sz="2000" baseline="0" dirty="0" smtClean="0"/>
                        <a:t> events 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rowSpan="2">
                  <a:txBody>
                    <a:bodyPr/>
                    <a:lstStyle/>
                    <a:p>
                      <a:r>
                        <a:rPr lang="en-US" sz="2000" i="1" dirty="0" smtClean="0"/>
                        <a:t>Mature</a:t>
                      </a:r>
                      <a:endParaRPr lang="en-US" sz="20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Suppression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Conscious, deliberate decision to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i="1" baseline="0" dirty="0" smtClean="0"/>
                        <a:t>not</a:t>
                      </a:r>
                      <a:r>
                        <a:rPr lang="en-US" sz="2000" i="0" baseline="0" dirty="0" smtClean="0"/>
                        <a:t> think about a disturbing topic</a:t>
                      </a:r>
                      <a:endParaRPr lang="en-US" sz="2000" dirty="0"/>
                    </a:p>
                  </a:txBody>
                  <a:tcPr anchor="ctr"/>
                </a:tc>
              </a:tr>
              <a:tr h="667542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Sublimation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Expressing desires,</a:t>
                      </a:r>
                      <a:r>
                        <a:rPr lang="en-US" sz="2000" baseline="0" dirty="0" smtClean="0"/>
                        <a:t> impulses in a constructive, socially acceptable manner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5777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of Freud’s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Conceptualized primarily as strategies for managing desire for sexual relations with parents, other family, which Freud thought universal</a:t>
            </a:r>
          </a:p>
          <a:p>
            <a:pPr lvl="1"/>
            <a:r>
              <a:rPr lang="en-US" dirty="0" smtClean="0"/>
              <a:t>Evidence now strongly supports instinctive </a:t>
            </a:r>
            <a:r>
              <a:rPr lang="en-US" i="1" dirty="0" smtClean="0"/>
              <a:t>aversion</a:t>
            </a:r>
            <a:r>
              <a:rPr lang="en-US" dirty="0" smtClean="0"/>
              <a:t> to sex with those present from early childhood, encoded by mind as “family” </a:t>
            </a:r>
            <a:r>
              <a:rPr lang="en-US" sz="2000" dirty="0" smtClean="0"/>
              <a:t>(</a:t>
            </a:r>
            <a:r>
              <a:rPr lang="en-US" sz="2000" dirty="0"/>
              <a:t>Lieberman, </a:t>
            </a:r>
            <a:r>
              <a:rPr lang="en-US" sz="2000" dirty="0" err="1"/>
              <a:t>Tooby</a:t>
            </a:r>
            <a:r>
              <a:rPr lang="en-US" sz="2000" dirty="0"/>
              <a:t>, &amp; </a:t>
            </a:r>
            <a:r>
              <a:rPr lang="en-US" sz="2000" dirty="0" err="1"/>
              <a:t>Cosmides</a:t>
            </a:r>
            <a:r>
              <a:rPr lang="en-US" sz="2000" dirty="0"/>
              <a:t>, 2003; </a:t>
            </a:r>
            <a:r>
              <a:rPr lang="en-US" sz="2000" dirty="0" smtClean="0"/>
              <a:t>Wolf </a:t>
            </a:r>
            <a:r>
              <a:rPr lang="en-US" sz="2000" dirty="0"/>
              <a:t>&amp; Durham, </a:t>
            </a:r>
            <a:r>
              <a:rPr lang="en-US" sz="2000" dirty="0" smtClean="0"/>
              <a:t>2005) </a:t>
            </a:r>
          </a:p>
          <a:p>
            <a:r>
              <a:rPr lang="en-US" dirty="0" smtClean="0"/>
              <a:t>Scientific evidence for some mechanisms poor</a:t>
            </a:r>
            <a:endParaRPr lang="en-US" dirty="0"/>
          </a:p>
          <a:p>
            <a:r>
              <a:rPr lang="en-US" dirty="0" smtClean="0"/>
              <a:t>Many strategies, appropriate for different kinds of stressors, not included</a:t>
            </a:r>
          </a:p>
        </p:txBody>
      </p:sp>
    </p:spTree>
    <p:extLst>
      <p:ext uri="{BB962C8B-B14F-4D97-AF65-F5344CB8AC3E}">
        <p14:creationId xmlns:p14="http://schemas.microsoft.com/office/powerpoint/2010/main" val="28652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06" y="365126"/>
            <a:ext cx="8254093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>Process Model of Emotion Regulation</a:t>
            </a:r>
            <a:endParaRPr lang="en-US" sz="4200" dirty="0"/>
          </a:p>
        </p:txBody>
      </p:sp>
      <p:sp>
        <p:nvSpPr>
          <p:cNvPr id="52" name="TextBox 51"/>
          <p:cNvSpPr txBox="1"/>
          <p:nvPr/>
        </p:nvSpPr>
        <p:spPr>
          <a:xfrm>
            <a:off x="1087114" y="2020855"/>
            <a:ext cx="1048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015EC"/>
                </a:solidFill>
              </a:rPr>
              <a:t>Situation</a:t>
            </a:r>
          </a:p>
          <a:p>
            <a:pPr algn="ctr"/>
            <a:r>
              <a:rPr lang="en-US" b="1" dirty="0" smtClean="0">
                <a:solidFill>
                  <a:srgbClr val="1015EC"/>
                </a:solidFill>
              </a:rPr>
              <a:t>Focused</a:t>
            </a:r>
            <a:r>
              <a:rPr lang="en-US" dirty="0" smtClean="0">
                <a:solidFill>
                  <a:srgbClr val="1015EC"/>
                </a:solidFill>
              </a:rPr>
              <a:t> </a:t>
            </a:r>
            <a:endParaRPr lang="en-US" dirty="0">
              <a:solidFill>
                <a:srgbClr val="1015EC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835049" y="2014419"/>
            <a:ext cx="1101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8AD10"/>
                </a:solidFill>
              </a:rPr>
              <a:t>Cognition</a:t>
            </a:r>
          </a:p>
          <a:p>
            <a:pPr algn="ctr"/>
            <a:r>
              <a:rPr lang="en-US" b="1" dirty="0" smtClean="0">
                <a:solidFill>
                  <a:srgbClr val="08AD10"/>
                </a:solidFill>
              </a:rPr>
              <a:t>Focused</a:t>
            </a:r>
            <a:r>
              <a:rPr lang="en-US" dirty="0" smtClean="0">
                <a:solidFill>
                  <a:srgbClr val="08AD10"/>
                </a:solidFill>
              </a:rPr>
              <a:t> </a:t>
            </a:r>
            <a:endParaRPr lang="en-US" dirty="0">
              <a:solidFill>
                <a:srgbClr val="08AD1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37617" y="2014418"/>
            <a:ext cx="1095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73E08"/>
                </a:solidFill>
              </a:rPr>
              <a:t>Response</a:t>
            </a:r>
          </a:p>
          <a:p>
            <a:pPr algn="ctr"/>
            <a:r>
              <a:rPr lang="en-US" b="1" dirty="0" smtClean="0">
                <a:solidFill>
                  <a:srgbClr val="F73E08"/>
                </a:solidFill>
              </a:rPr>
              <a:t>Focused</a:t>
            </a:r>
            <a:r>
              <a:rPr lang="en-US" dirty="0" smtClean="0">
                <a:solidFill>
                  <a:srgbClr val="F73E08"/>
                </a:solidFill>
              </a:rPr>
              <a:t> </a:t>
            </a:r>
            <a:endParaRPr lang="en-US" dirty="0">
              <a:solidFill>
                <a:srgbClr val="F73E08"/>
              </a:solidFill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80" y="3848098"/>
            <a:ext cx="689782" cy="577171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1368217" y="3598930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S1</a:t>
            </a:r>
            <a:endParaRPr lang="en-US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373025" y="4212772"/>
            <a:ext cx="481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S2</a:t>
            </a:r>
            <a:endParaRPr lang="en-US" sz="2400" dirty="0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623" y="3411080"/>
            <a:ext cx="747349" cy="817037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2541485" y="3929743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S1z</a:t>
            </a:r>
            <a:endParaRPr lang="en-US" sz="2400" dirty="0"/>
          </a:p>
        </p:txBody>
      </p:sp>
      <p:sp>
        <p:nvSpPr>
          <p:cNvPr id="61" name="TextBox 60"/>
          <p:cNvSpPr txBox="1"/>
          <p:nvPr/>
        </p:nvSpPr>
        <p:spPr>
          <a:xfrm>
            <a:off x="2559416" y="3602143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S1y</a:t>
            </a:r>
            <a:endParaRPr lang="en-US" sz="24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2559416" y="3229908"/>
            <a:ext cx="614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S1x</a:t>
            </a:r>
            <a:endParaRPr lang="en-US" sz="24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209" y="3139912"/>
            <a:ext cx="941738" cy="1469207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4142024" y="2879071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r>
              <a:rPr lang="en-US" sz="2400" dirty="0"/>
              <a:t>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142492" y="3290018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a2</a:t>
            </a:r>
            <a:endParaRPr lang="en-US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4142024" y="3588765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a3</a:t>
            </a:r>
            <a:endParaRPr lang="en-US" sz="2400" dirty="0"/>
          </a:p>
        </p:txBody>
      </p:sp>
      <p:sp>
        <p:nvSpPr>
          <p:cNvPr id="67" name="TextBox 66"/>
          <p:cNvSpPr txBox="1"/>
          <p:nvPr/>
        </p:nvSpPr>
        <p:spPr>
          <a:xfrm>
            <a:off x="4142024" y="397873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a4</a:t>
            </a:r>
            <a:endParaRPr lang="en-US" sz="2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4142024" y="4362423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a5</a:t>
            </a:r>
            <a:endParaRPr lang="en-US" sz="2400" dirty="0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744" y="3820078"/>
            <a:ext cx="755021" cy="101582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336969" y="3643684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m1</a:t>
            </a:r>
            <a:endParaRPr lang="en-US" sz="2400" dirty="0"/>
          </a:p>
        </p:txBody>
      </p:sp>
      <p:sp>
        <p:nvSpPr>
          <p:cNvPr id="71" name="TextBox 70"/>
          <p:cNvSpPr txBox="1"/>
          <p:nvPr/>
        </p:nvSpPr>
        <p:spPr>
          <a:xfrm>
            <a:off x="5320191" y="4136683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</a:t>
            </a:r>
            <a:r>
              <a:rPr lang="en-US" sz="2400" b="1" dirty="0"/>
              <a:t>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323939" y="4546619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</a:t>
            </a:r>
            <a:r>
              <a:rPr lang="en-US" sz="2400" dirty="0"/>
              <a:t>3</a:t>
            </a:r>
          </a:p>
        </p:txBody>
      </p:sp>
      <p:cxnSp>
        <p:nvCxnSpPr>
          <p:cNvPr id="75" name="Straight Arrow Connector 74"/>
          <p:cNvCxnSpPr>
            <a:stCxn id="71" idx="3"/>
          </p:cNvCxnSpPr>
          <p:nvPr/>
        </p:nvCxnSpPr>
        <p:spPr>
          <a:xfrm flipV="1">
            <a:off x="5905608" y="4362423"/>
            <a:ext cx="282917" cy="5093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166312" y="4206742"/>
            <a:ext cx="1131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EMOTION</a:t>
            </a:r>
            <a:endParaRPr lang="en-US" b="1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2081" y="3668532"/>
            <a:ext cx="540214" cy="1698761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7604085" y="3460852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Experience</a:t>
            </a:r>
            <a:endParaRPr lang="en-US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7604085" y="3922517"/>
            <a:ext cx="1206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Expression</a:t>
            </a:r>
            <a:endParaRPr lang="en-US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7604085" y="4610953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Behavior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7604085" y="5159613"/>
            <a:ext cx="120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Physiology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427818" y="5754356"/>
            <a:ext cx="1059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1015EC"/>
                </a:solidFill>
              </a:rPr>
              <a:t>Situation</a:t>
            </a:r>
          </a:p>
          <a:p>
            <a:pPr algn="ctr"/>
            <a:r>
              <a:rPr lang="en-US" b="1" dirty="0" smtClean="0">
                <a:solidFill>
                  <a:srgbClr val="1015EC"/>
                </a:solidFill>
              </a:rPr>
              <a:t>Selection</a:t>
            </a:r>
            <a:endParaRPr lang="en-US" b="1" dirty="0">
              <a:solidFill>
                <a:srgbClr val="1015EC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514276" y="5754357"/>
            <a:ext cx="1409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1015EC"/>
                </a:solidFill>
              </a:rPr>
              <a:t>Situation</a:t>
            </a:r>
          </a:p>
          <a:p>
            <a:pPr algn="ctr"/>
            <a:r>
              <a:rPr lang="en-US" b="1" dirty="0" smtClean="0">
                <a:solidFill>
                  <a:srgbClr val="1015EC"/>
                </a:solidFill>
              </a:rPr>
              <a:t>Modification</a:t>
            </a:r>
            <a:endParaRPr lang="en-US" b="1" dirty="0">
              <a:solidFill>
                <a:srgbClr val="1015EC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034872" y="5798900"/>
            <a:ext cx="1361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8AD10"/>
                </a:solidFill>
              </a:rPr>
              <a:t>Attentional</a:t>
            </a:r>
          </a:p>
          <a:p>
            <a:pPr algn="ctr"/>
            <a:r>
              <a:rPr lang="en-US" b="1" dirty="0" smtClean="0">
                <a:solidFill>
                  <a:srgbClr val="08AD10"/>
                </a:solidFill>
              </a:rPr>
              <a:t>Deployment</a:t>
            </a:r>
            <a:endParaRPr lang="en-US" b="1" dirty="0">
              <a:solidFill>
                <a:srgbClr val="08AD1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419523" y="5798900"/>
            <a:ext cx="1295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8AD10"/>
                </a:solidFill>
              </a:rPr>
              <a:t>Cognitive</a:t>
            </a:r>
          </a:p>
          <a:p>
            <a:pPr algn="ctr"/>
            <a:r>
              <a:rPr lang="en-US" b="1" dirty="0" smtClean="0">
                <a:solidFill>
                  <a:srgbClr val="08AD10"/>
                </a:solidFill>
              </a:rPr>
              <a:t>Reappraisal</a:t>
            </a:r>
            <a:endParaRPr lang="en-US" b="1" dirty="0">
              <a:solidFill>
                <a:srgbClr val="08AD1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713610" y="5798901"/>
            <a:ext cx="1307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73E08"/>
                </a:solidFill>
              </a:rPr>
              <a:t>Response</a:t>
            </a:r>
          </a:p>
          <a:p>
            <a:pPr algn="ctr"/>
            <a:r>
              <a:rPr lang="en-US" b="1" dirty="0" smtClean="0">
                <a:solidFill>
                  <a:srgbClr val="F73E08"/>
                </a:solidFill>
              </a:rPr>
              <a:t>Modulation</a:t>
            </a:r>
            <a:endParaRPr lang="en-US" b="1" dirty="0">
              <a:solidFill>
                <a:srgbClr val="F73E08"/>
              </a:solidFill>
            </a:endParaRPr>
          </a:p>
        </p:txBody>
      </p:sp>
      <p:cxnSp>
        <p:nvCxnSpPr>
          <p:cNvPr id="90" name="Straight Connector 89"/>
          <p:cNvCxnSpPr/>
          <p:nvPr/>
        </p:nvCxnSpPr>
        <p:spPr>
          <a:xfrm flipV="1">
            <a:off x="685798" y="2660749"/>
            <a:ext cx="1828800" cy="0"/>
          </a:xfrm>
          <a:prstGeom prst="line">
            <a:avLst/>
          </a:prstGeom>
          <a:ln w="76200">
            <a:solidFill>
              <a:srgbClr val="101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3259165" y="2649055"/>
            <a:ext cx="2103120" cy="0"/>
          </a:xfrm>
          <a:prstGeom prst="line">
            <a:avLst/>
          </a:prstGeom>
          <a:ln w="76200">
            <a:solidFill>
              <a:srgbClr val="08AD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6746932" y="2637361"/>
            <a:ext cx="1188720" cy="0"/>
          </a:xfrm>
          <a:prstGeom prst="line">
            <a:avLst/>
          </a:prstGeom>
          <a:ln w="76200">
            <a:solidFill>
              <a:srgbClr val="F73E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028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47006" y="365126"/>
            <a:ext cx="8254093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>Process Model of Emotion Regulation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Situation-Focused Strategies</a:t>
            </a:r>
            <a:r>
              <a:rPr lang="en-US" dirty="0" smtClean="0"/>
              <a:t>: Controlling the situation that elicits emotional response</a:t>
            </a:r>
          </a:p>
          <a:p>
            <a:pPr lvl="1"/>
            <a:r>
              <a:rPr lang="en-US" dirty="0" smtClean="0"/>
              <a:t>Situation Selection</a:t>
            </a:r>
          </a:p>
          <a:p>
            <a:pPr lvl="1"/>
            <a:r>
              <a:rPr lang="en-US" dirty="0" smtClean="0"/>
              <a:t>Situation Modification</a:t>
            </a:r>
          </a:p>
          <a:p>
            <a:r>
              <a:rPr lang="en-US" u="sng" dirty="0" smtClean="0"/>
              <a:t>Cognition-Focused Strategies</a:t>
            </a:r>
            <a:r>
              <a:rPr lang="en-US" dirty="0" smtClean="0"/>
              <a:t>: Controlling the way you think about the situation you are in</a:t>
            </a:r>
          </a:p>
          <a:p>
            <a:pPr lvl="1"/>
            <a:r>
              <a:rPr lang="en-US" dirty="0" smtClean="0"/>
              <a:t>Attentional Deployment</a:t>
            </a:r>
          </a:p>
          <a:p>
            <a:pPr lvl="1"/>
            <a:r>
              <a:rPr lang="en-US" dirty="0" smtClean="0"/>
              <a:t>Cognitive Reappraisal</a:t>
            </a:r>
          </a:p>
          <a:p>
            <a:r>
              <a:rPr lang="en-US" u="sng" dirty="0" smtClean="0"/>
              <a:t>Response-Focused Strategies</a:t>
            </a:r>
            <a:r>
              <a:rPr lang="en-US" dirty="0" smtClean="0"/>
              <a:t>: Controlling the aspects of emotional responding, after an emotion has already begun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278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602" y="417095"/>
            <a:ext cx="5999787" cy="1076033"/>
          </a:xfrm>
        </p:spPr>
        <p:txBody>
          <a:bodyPr>
            <a:normAutofit/>
          </a:bodyPr>
          <a:lstStyle/>
          <a:p>
            <a:r>
              <a:rPr lang="en-US" smtClean="0"/>
              <a:t>Situation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0" y="1797926"/>
            <a:ext cx="4925727" cy="4957010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Situation selection</a:t>
            </a:r>
            <a:r>
              <a:rPr lang="en-US" sz="2400" dirty="0" smtClean="0"/>
              <a:t>: </a:t>
            </a:r>
            <a:r>
              <a:rPr lang="en-US" sz="2400" dirty="0"/>
              <a:t>C</a:t>
            </a:r>
            <a:r>
              <a:rPr lang="en-US" sz="2400" dirty="0" smtClean="0"/>
              <a:t>hoosing </a:t>
            </a:r>
            <a:r>
              <a:rPr lang="en-US" sz="2400" dirty="0"/>
              <a:t>to enter situations that are enjoyable </a:t>
            </a:r>
            <a:r>
              <a:rPr lang="en-US" sz="2400" dirty="0" smtClean="0"/>
              <a:t>and/or </a:t>
            </a:r>
            <a:r>
              <a:rPr lang="en-US" sz="2400" dirty="0"/>
              <a:t>will lead to long-term benefits, rather than those that will be unpleasant and/or </a:t>
            </a:r>
            <a:r>
              <a:rPr lang="en-US" sz="2400" dirty="0" smtClean="0"/>
              <a:t>harmful.</a:t>
            </a:r>
          </a:p>
          <a:p>
            <a:r>
              <a:rPr lang="en-US" sz="2400" dirty="0" smtClean="0"/>
              <a:t>Seeking pleasant events is associated with high resilience, even in long-term stressful situations </a:t>
            </a:r>
            <a:r>
              <a:rPr lang="en-US" sz="2000" dirty="0" smtClean="0"/>
              <a:t>(</a:t>
            </a:r>
            <a:r>
              <a:rPr lang="en-US" sz="2000" dirty="0"/>
              <a:t>Folkman &amp; Moskowitz, </a:t>
            </a:r>
            <a:r>
              <a:rPr lang="en-US" sz="2000" dirty="0" smtClean="0"/>
              <a:t>2000).</a:t>
            </a:r>
          </a:p>
          <a:p>
            <a:r>
              <a:rPr lang="en-US" sz="2000" dirty="0" smtClean="0"/>
              <a:t> </a:t>
            </a:r>
            <a:r>
              <a:rPr lang="en-US" sz="2400" dirty="0" smtClean="0"/>
              <a:t>Consistent reliance on </a:t>
            </a:r>
            <a:r>
              <a:rPr lang="en-US" sz="2400" i="1" dirty="0" smtClean="0"/>
              <a:t>avoidance</a:t>
            </a:r>
            <a:r>
              <a:rPr lang="en-US" sz="2400" dirty="0" smtClean="0"/>
              <a:t> for coping has been linked to mental, physical health problems </a:t>
            </a:r>
            <a:r>
              <a:rPr lang="en-US" sz="2000" dirty="0" smtClean="0"/>
              <a:t>(</a:t>
            </a:r>
            <a:r>
              <a:rPr lang="en-US" sz="2000" dirty="0" err="1" smtClean="0"/>
              <a:t>Holahan</a:t>
            </a:r>
            <a:r>
              <a:rPr lang="en-US" sz="2000" dirty="0" smtClean="0"/>
              <a:t> et al., 2005; Wolf &amp; Mori, 2009).</a:t>
            </a:r>
            <a:endParaRPr lang="en-US" sz="2000" b="1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r="8169" b="16396"/>
          <a:stretch/>
        </p:blipFill>
        <p:spPr>
          <a:xfrm>
            <a:off x="625602" y="2023325"/>
            <a:ext cx="3065894" cy="19711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0567" y="4042610"/>
            <a:ext cx="32583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Avoiding all potentially stressful activities, such as job interviews and first dates, prevents opportunities as well as stress</a:t>
            </a:r>
            <a:endParaRPr lang="en-US" sz="20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25602" y="6313714"/>
            <a:ext cx="245458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HSGTalents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66665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Situation Modification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3873" y="1825625"/>
            <a:ext cx="4151897" cy="4351338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Active Coping</a:t>
            </a:r>
            <a:r>
              <a:rPr lang="en-US" sz="2400" dirty="0" smtClean="0"/>
              <a:t>: Changing the current situation, solving problems in order to reduce negative emotion resulting from situation</a:t>
            </a:r>
          </a:p>
          <a:p>
            <a:r>
              <a:rPr lang="en-US" sz="2400" dirty="0" smtClean="0"/>
              <a:t>High dispositional use of active coping linked to </a:t>
            </a:r>
            <a:r>
              <a:rPr lang="en-US" sz="2400" dirty="0"/>
              <a:t>better </a:t>
            </a:r>
            <a:r>
              <a:rPr lang="en-US" sz="2400" dirty="0" smtClean="0"/>
              <a:t>health </a:t>
            </a:r>
            <a:r>
              <a:rPr lang="en-US" sz="2400" dirty="0"/>
              <a:t>and </a:t>
            </a:r>
            <a:r>
              <a:rPr lang="en-US" sz="2400" dirty="0" smtClean="0"/>
              <a:t>well-being </a:t>
            </a:r>
            <a:r>
              <a:rPr lang="en-US" sz="2000" dirty="0"/>
              <a:t>(</a:t>
            </a:r>
            <a:r>
              <a:rPr lang="en-US" sz="2000" dirty="0" err="1"/>
              <a:t>Penley</a:t>
            </a:r>
            <a:r>
              <a:rPr lang="en-US" sz="2000" dirty="0"/>
              <a:t>, </a:t>
            </a:r>
            <a:r>
              <a:rPr lang="en-US" sz="2000" dirty="0" err="1"/>
              <a:t>Tomaka</a:t>
            </a:r>
            <a:r>
              <a:rPr lang="en-US" sz="2000" dirty="0"/>
              <a:t>, &amp; Wiebe. 2002</a:t>
            </a:r>
            <a:r>
              <a:rPr lang="en-US" sz="2000" dirty="0" smtClean="0"/>
              <a:t>).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r="9638"/>
          <a:stretch/>
        </p:blipFill>
        <p:spPr>
          <a:xfrm>
            <a:off x="773029" y="1690689"/>
            <a:ext cx="3420937" cy="25283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029" y="4283242"/>
            <a:ext cx="3339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There is usually some action you can take to improve a situation, with skills and a sense of control.</a:t>
            </a:r>
            <a:endParaRPr lang="en-US" sz="20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773029" y="6299200"/>
            <a:ext cx="27394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Kabelleger</a:t>
            </a:r>
            <a:r>
              <a:rPr lang="en-US" sz="1300" dirty="0"/>
              <a:t> / David </a:t>
            </a:r>
            <a:r>
              <a:rPr lang="en-US" sz="1300" dirty="0" err="1"/>
              <a:t>Gubler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9685571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3295</TotalTime>
  <Words>1480</Words>
  <Application>Microsoft Office PowerPoint</Application>
  <PresentationFormat>On-screen Show (4:3)</PresentationFormat>
  <Paragraphs>194</Paragraphs>
  <Slides>22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Clarity</vt:lpstr>
      <vt:lpstr>Chapter 15: Emotion Regulation</vt:lpstr>
      <vt:lpstr>Emotion Regulation</vt:lpstr>
      <vt:lpstr>Freud’s Ego Defense Mechanisms</vt:lpstr>
      <vt:lpstr>Example Ego Defense Mechanisms</vt:lpstr>
      <vt:lpstr>Limitations of Freud’s Approach</vt:lpstr>
      <vt:lpstr>Process Model of Emotion Regulation</vt:lpstr>
      <vt:lpstr>Process Model of Emotion Regulation</vt:lpstr>
      <vt:lpstr>Situation Selection</vt:lpstr>
      <vt:lpstr>Situation Modification</vt:lpstr>
      <vt:lpstr>Benefits of Perceived Control</vt:lpstr>
      <vt:lpstr>Attentional Control</vt:lpstr>
      <vt:lpstr>Benefits of Attentional Control</vt:lpstr>
      <vt:lpstr>PowerPoint Presentation</vt:lpstr>
      <vt:lpstr>Cognitive Reappraisal</vt:lpstr>
      <vt:lpstr>Varieties of  Reappraisal</vt:lpstr>
      <vt:lpstr>Benefits of Positive Reappraisal</vt:lpstr>
      <vt:lpstr>Social Support</vt:lpstr>
      <vt:lpstr>Response-Focused Strategies</vt:lpstr>
      <vt:lpstr>Expressing Your Feelings?</vt:lpstr>
      <vt:lpstr>Suppressing Your Feelings?</vt:lpstr>
      <vt:lpstr>Results</vt:lpstr>
      <vt:lpstr>The Best Strategy?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45</cp:revision>
  <dcterms:created xsi:type="dcterms:W3CDTF">2017-07-05T22:21:59Z</dcterms:created>
  <dcterms:modified xsi:type="dcterms:W3CDTF">2017-10-18T17:43:08Z</dcterms:modified>
</cp:coreProperties>
</file>